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1" r:id="rId3"/>
    <p:sldId id="257" r:id="rId4"/>
    <p:sldId id="269" r:id="rId5"/>
    <p:sldId id="266" r:id="rId6"/>
    <p:sldId id="273" r:id="rId7"/>
    <p:sldId id="268" r:id="rId8"/>
    <p:sldId id="274" r:id="rId9"/>
    <p:sldId id="275" r:id="rId10"/>
    <p:sldId id="276" r:id="rId11"/>
    <p:sldId id="258" r:id="rId12"/>
    <p:sldId id="280" r:id="rId13"/>
    <p:sldId id="277" r:id="rId14"/>
    <p:sldId id="272" r:id="rId15"/>
    <p:sldId id="278" r:id="rId16"/>
    <p:sldId id="281" r:id="rId17"/>
    <p:sldId id="263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68" autoAdjust="0"/>
  </p:normalViewPr>
  <p:slideViewPr>
    <p:cSldViewPr>
      <p:cViewPr varScale="1">
        <p:scale>
          <a:sx n="57" d="100"/>
          <a:sy n="57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DD04-90EC-494F-9BFB-BB5D03F85C2B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E977C-405A-401B-A91C-576E2C50E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unmapped reads, large relative to compressed size,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birney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quote that not much benefit there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977C-405A-401B-A91C-576E2C50E7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EA299E-0823-423C-815A-3635B773BBF3}" type="slidenum">
              <a:rPr lang="en-US"/>
              <a:pPr/>
              <a:t>10</a:t>
            </a:fld>
            <a:endParaRPr 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</a:pPr>
            <a:r>
              <a:rPr lang="en-US" sz="18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Sum of diffs of reads relative to closest ref + n*fixed cost of read positions relative to ref + cost of k refs themselves + K * b’[?] + K * log K [?]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BB7B2D5F-1F61-4491-A875-0CEE62BAE481}" type="slidenum">
              <a:rPr 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10</a:t>
            </a:fld>
            <a:endParaRPr lang="en-US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977C-405A-401B-A91C-576E2C50E7A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079CE8-B059-45C3-BC55-F5A28573FAE3}" type="slidenum">
              <a:rPr lang="en-US"/>
              <a:pPr/>
              <a:t>12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079CE8-B059-45C3-BC55-F5A28573FAE3}" type="slidenum">
              <a:rPr lang="en-US"/>
              <a:pPr/>
              <a:t>13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977C-405A-401B-A91C-576E2C50E7A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Came upon it while interested</a:t>
            </a:r>
            <a:r>
              <a:rPr lang="en-US" baseline="0" dirty="0" smtClean="0"/>
              <a:t> in performing population specific assembly on unmapped reads</a:t>
            </a:r>
          </a:p>
          <a:p>
            <a:r>
              <a:rPr lang="en-US" baseline="0" dirty="0" smtClean="0"/>
              <a:t>Can work as reference based and can perform rough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977C-405A-401B-A91C-576E2C50E7A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977C-405A-401B-A91C-576E2C50E7A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-samples</a:t>
            </a:r>
            <a:r>
              <a:rPr lang="en-US" baseline="0" dirty="0" smtClean="0"/>
              <a:t> weren’t randomly sampled here: 1-3, 1-5, 4-10, 1-10</a:t>
            </a:r>
          </a:p>
          <a:p>
            <a:r>
              <a:rPr lang="en-US" baseline="0" dirty="0" smtClean="0"/>
              <a:t>-now repeating on different data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977C-405A-401B-A91C-576E2C50E7A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977C-405A-401B-A91C-576E2C50E7A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-Moore’s law line</a:t>
            </a:r>
            <a:r>
              <a:rPr lang="en-US" baseline="0" dirty="0" smtClean="0"/>
              <a:t> is trend of halving cost every 18 months</a:t>
            </a:r>
          </a:p>
          <a:p>
            <a:r>
              <a:rPr lang="en-US" baseline="0" dirty="0" smtClean="0"/>
              <a:t>	-applies generally [?] to silicon chips – memory capacity as well as processing power</a:t>
            </a:r>
          </a:p>
          <a:p>
            <a:r>
              <a:rPr lang="en-US" dirty="0" smtClean="0"/>
              <a:t>-cost of sequencing dropping</a:t>
            </a:r>
            <a:r>
              <a:rPr lang="en-US" baseline="0" dirty="0" smtClean="0"/>
              <a:t> much faster</a:t>
            </a:r>
          </a:p>
          <a:p>
            <a:r>
              <a:rPr lang="en-US" baseline="0" dirty="0" smtClean="0"/>
              <a:t>	- also reads getting longer, throughput bigger, results faster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977C-405A-401B-A91C-576E2C50E7A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quip: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While the cost of disk storage has [also] steadily decreased over time, it has not matched the dramatic change in the cost and volume of sequencing. A transformative breakthrough in storage technology may occur in the coming years, but the era of the $1000 genome is certain to arrive before that of the $100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petabyte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hard disk … often researchers will be forced to maximize bandwidth by physically transporting storage media (via the ‘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sneakernet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’), an expensive and logistically complicated option. These difficulties will only be amplified as exponentially more sequencing data are generated, implying that even moderate gains in domain-specific compression methods will translate into a significant reduction in the cost 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977C-405A-401B-A91C-576E2C50E7A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977C-405A-401B-A91C-576E2C50E7A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Schematic of the compression technique. (A) Reads are first aligned to an established reference. (B) Unaligned reads are then pooled to create a specific “compression framework” for this data set. (C) The base pair information is then stored using specific offsets of reads on the reference, with substitutions, insertions, or deletions 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encoded 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in separate data structures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.</a:t>
            </a:r>
          </a:p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 smtClean="0">
              <a:latin typeface="Arial" charset="0"/>
              <a:ea typeface="msgothic" charset="0"/>
              <a:cs typeface="msgothic" charset="0"/>
            </a:endParaRPr>
          </a:p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-instead of storing l (~50-90)</a:t>
            </a:r>
            <a:r>
              <a:rPr lang="en-GB" baseline="0" dirty="0" smtClean="0">
                <a:latin typeface="Arial" charset="0"/>
                <a:ea typeface="msgothic" charset="0"/>
                <a:cs typeface="msgothic" charset="0"/>
              </a:rPr>
              <a:t> characters per read, we store one </a:t>
            </a:r>
            <a:r>
              <a:rPr lang="en-GB" baseline="0" dirty="0" err="1" smtClean="0">
                <a:latin typeface="Arial" charset="0"/>
                <a:ea typeface="msgothic" charset="0"/>
                <a:cs typeface="msgothic" charset="0"/>
              </a:rPr>
              <a:t>int</a:t>
            </a:r>
            <a:r>
              <a:rPr lang="en-GB" baseline="0" dirty="0" smtClean="0">
                <a:latin typeface="Arial" charset="0"/>
                <a:ea typeface="msgothic" charset="0"/>
                <a:cs typeface="msgothic" charset="0"/>
              </a:rPr>
              <a:t> for position and a few more chars to signify differences when they are present</a:t>
            </a:r>
            <a:endParaRPr lang="en-GB" dirty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Inserted increasing</a:t>
            </a:r>
            <a:r>
              <a:rPr lang="en-US" baseline="0" dirty="0" smtClean="0"/>
              <a:t> number of mutations into E. Coli genome, simulated reads sampled from it, recorded storage cost in bytes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977C-405A-401B-A91C-576E2C50E7A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977C-405A-401B-A91C-576E2C50E7A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977C-405A-401B-A91C-576E2C50E7A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977C-405A-401B-A91C-576E2C50E7A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212B-68E3-42B8-9AFD-A2A55B4A4E13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486-1D39-4290-9F94-61C670448F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212B-68E3-42B8-9AFD-A2A55B4A4E13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486-1D39-4290-9F94-61C670448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212B-68E3-42B8-9AFD-A2A55B4A4E13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486-1D39-4290-9F94-61C670448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212B-68E3-42B8-9AFD-A2A55B4A4E13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486-1D39-4290-9F94-61C670448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212B-68E3-42B8-9AFD-A2A55B4A4E13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486-1D39-4290-9F94-61C670448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212B-68E3-42B8-9AFD-A2A55B4A4E13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486-1D39-4290-9F94-61C670448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212B-68E3-42B8-9AFD-A2A55B4A4E13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486-1D39-4290-9F94-61C670448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212B-68E3-42B8-9AFD-A2A55B4A4E13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486-1D39-4290-9F94-61C670448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212B-68E3-42B8-9AFD-A2A55B4A4E13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486-1D39-4290-9F94-61C670448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212B-68E3-42B8-9AFD-A2A55B4A4E13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486-1D39-4290-9F94-61C670448F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3DB212B-68E3-42B8-9AFD-A2A55B4A4E13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7971486-1D39-4290-9F94-61C670448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3DB212B-68E3-42B8-9AFD-A2A55B4A4E13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7971486-1D39-4290-9F94-61C670448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big squeeze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Sequence compression progress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6453336"/>
            <a:ext cx="356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Roye</a:t>
            </a:r>
            <a:r>
              <a:rPr lang="en-US" dirty="0" smtClean="0"/>
              <a:t> </a:t>
            </a:r>
            <a:r>
              <a:rPr lang="en-US" dirty="0" err="1" smtClean="0"/>
              <a:t>Rozov</a:t>
            </a:r>
            <a:r>
              <a:rPr lang="en-US" dirty="0" smtClean="0"/>
              <a:t> - Lab meeting 31/10/12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500" b="1">
                <a:solidFill>
                  <a:srgbClr val="F0AD00"/>
                </a:solidFill>
              </a:rPr>
              <a:t>Cost model – k references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7095" t="20190" r="18478" b="62689"/>
          <a:stretch>
            <a:fillRect/>
          </a:stretch>
        </p:blipFill>
        <p:spPr bwMode="auto">
          <a:xfrm>
            <a:off x="92074" y="1646238"/>
            <a:ext cx="8584381" cy="10795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2074" y="2835275"/>
            <a:ext cx="7720285" cy="1198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W </a:t>
            </a:r>
            <a:r>
              <a:rPr lang="en-US" dirty="0">
                <a:solidFill>
                  <a:srgbClr val="000000"/>
                </a:solidFill>
                <a:latin typeface="Corbel" pitchFamily="34" charset="0"/>
              </a:rPr>
              <a:t>– set of </a:t>
            </a: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windows of fixed size, </a:t>
            </a:r>
            <a:r>
              <a:rPr lang="en-US" dirty="0">
                <a:solidFill>
                  <a:srgbClr val="000000"/>
                </a:solidFill>
                <a:latin typeface="Corbel" pitchFamily="34" charset="0"/>
              </a:rPr>
              <a:t>assumed same start/end for all </a:t>
            </a: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individuals</a:t>
            </a:r>
            <a:endParaRPr lang="en-US" dirty="0">
              <a:solidFill>
                <a:srgbClr val="000000"/>
              </a:solidFill>
              <a:latin typeface="Corbel" pitchFamily="34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rgbClr val="000000"/>
                </a:solidFill>
                <a:latin typeface="Corbel" pitchFamily="34" charset="0"/>
              </a:rPr>
              <a:t>S – set </a:t>
            </a: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of k </a:t>
            </a:r>
            <a:r>
              <a:rPr lang="en-US" dirty="0">
                <a:solidFill>
                  <a:srgbClr val="000000"/>
                </a:solidFill>
                <a:latin typeface="Corbel" pitchFamily="34" charset="0"/>
              </a:rPr>
              <a:t>sequences used as references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rgbClr val="000000"/>
                </a:solidFill>
                <a:latin typeface="Corbel" pitchFamily="34" charset="0"/>
              </a:rPr>
              <a:t> b' – fixed cost for compact representation of read set </a:t>
            </a: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variants</a:t>
            </a:r>
            <a:endParaRPr lang="en-US" dirty="0">
              <a:solidFill>
                <a:srgbClr val="000000"/>
              </a:solidFill>
              <a:latin typeface="Corbel" pitchFamily="34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1988840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|W</a:t>
            </a:r>
            <a:r>
              <a:rPr lang="en-US" dirty="0" smtClean="0"/>
              <a:t>| log K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to reduce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 store?</a:t>
            </a:r>
          </a:p>
          <a:p>
            <a:pPr lvl="1"/>
            <a:r>
              <a:rPr lang="en-US" dirty="0" smtClean="0"/>
              <a:t>Options: Alignment positions, number of reads starting at each position, coverage at each position, coverage changes</a:t>
            </a:r>
          </a:p>
          <a:p>
            <a:r>
              <a:rPr lang="en-US" dirty="0" smtClean="0"/>
              <a:t>Vector vs. linked list</a:t>
            </a:r>
          </a:p>
          <a:p>
            <a:r>
              <a:rPr lang="en-US" dirty="0" smtClean="0"/>
              <a:t>Are changes observed after zipping?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500" b="1" dirty="0" smtClean="0">
                <a:solidFill>
                  <a:srgbClr val="F0AD00"/>
                </a:solidFill>
              </a:rPr>
              <a:t>K-ref results</a:t>
            </a:r>
            <a:endParaRPr lang="en-US" sz="4500" b="1" dirty="0">
              <a:solidFill>
                <a:srgbClr val="F0AD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 l="3150" t="11200" r="3533" b="23001"/>
          <a:stretch>
            <a:fillRect/>
          </a:stretch>
        </p:blipFill>
        <p:spPr bwMode="auto">
          <a:xfrm>
            <a:off x="179512" y="2060848"/>
            <a:ext cx="8647088" cy="342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500" b="1">
                <a:solidFill>
                  <a:srgbClr val="F0AD00"/>
                </a:solidFill>
              </a:rPr>
              <a:t>K-ref algorithm 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1811338"/>
            <a:ext cx="8229600" cy="4625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1800" indent="-323850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orbel" pitchFamily="34" charset="0"/>
              </a:rPr>
              <a:t>Since k-means scheme is sensitive to starting point, repeat process several times and pick lowest </a:t>
            </a:r>
            <a:r>
              <a:rPr lang="en-US" sz="3200" dirty="0" smtClean="0">
                <a:solidFill>
                  <a:srgbClr val="000000"/>
                </a:solidFill>
                <a:latin typeface="Corbel" pitchFamily="34" charset="0"/>
              </a:rPr>
              <a:t>total distance result (before compression)</a:t>
            </a:r>
            <a:endParaRPr lang="en-US" sz="3200" dirty="0">
              <a:solidFill>
                <a:srgbClr val="000000"/>
              </a:solidFill>
              <a:latin typeface="Corbel" pitchFamily="34" charset="0"/>
            </a:endParaRPr>
          </a:p>
          <a:p>
            <a:pPr marL="431800" indent="-323850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orbel" pitchFamily="34" charset="0"/>
              </a:rPr>
              <a:t>Other choices can be used for clustering sequences</a:t>
            </a:r>
          </a:p>
          <a:p>
            <a:pPr marL="431800" indent="-323850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orbel" pitchFamily="34" charset="0"/>
              </a:rPr>
              <a:t>Compressed file sizes are 60-80% of state of the art CRAM tools, mainly due to taking advantage of SNP </a:t>
            </a:r>
            <a:r>
              <a:rPr lang="en-US" sz="3200" dirty="0" smtClean="0">
                <a:solidFill>
                  <a:srgbClr val="000000"/>
                </a:solidFill>
                <a:latin typeface="Corbel" pitchFamily="34" charset="0"/>
              </a:rPr>
              <a:t>calling</a:t>
            </a:r>
            <a:endParaRPr lang="en-US" sz="3200" dirty="0">
              <a:solidFill>
                <a:srgbClr val="00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1000G Unmapped 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38150" indent="-319088">
              <a:spcAft>
                <a:spcPts val="1425"/>
              </a:spcAft>
              <a:buClr>
                <a:srgbClr val="F0AD00"/>
              </a:buClr>
              <a:buFont typeface="Wingdings 2" pitchFamily="18" charset="2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Size is typically significant fraction relative to compressed file size but small compared to original size (about 5-10% of original )</a:t>
            </a:r>
          </a:p>
          <a:p>
            <a:pPr marL="438150" indent="-319088">
              <a:spcAft>
                <a:spcPts val="1425"/>
              </a:spcAft>
              <a:buClr>
                <a:srgbClr val="F0AD00"/>
              </a:buClr>
              <a:buFont typeface="Wingdings 2" pitchFamily="18" charset="2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Possibly part due to structural variations (specific to populations?), some support for this in literature</a:t>
            </a:r>
          </a:p>
          <a:p>
            <a:pPr marL="438150" indent="-319088">
              <a:spcAft>
                <a:spcPts val="1425"/>
              </a:spcAft>
              <a:buClr>
                <a:srgbClr val="F0AD00"/>
              </a:buClr>
              <a:buFont typeface="Wingdings 2" pitchFamily="18" charset="2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Other parts could be technological artifacts (adapters at ends), pathogenic, bad runs (lane damaged), etc </a:t>
            </a:r>
            <a:r>
              <a:rPr lang="en-US" dirty="0" smtClean="0">
                <a:solidFill>
                  <a:srgbClr val="000000"/>
                </a:solidFill>
                <a:latin typeface="Wingdings" pitchFamily="2" charset="2"/>
              </a:rPr>
              <a:t></a:t>
            </a: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 fishing expedition</a:t>
            </a:r>
          </a:p>
          <a:p>
            <a:pPr marL="438150" indent="-319088">
              <a:spcAft>
                <a:spcPts val="1425"/>
              </a:spcAft>
              <a:buClr>
                <a:srgbClr val="F0AD00"/>
              </a:buClr>
              <a:buFont typeface="Wingdings 2" pitchFamily="18" charset="2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Expected the interesting biological part would only lead to marginal improvement in compression rate</a:t>
            </a:r>
            <a:endParaRPr lang="en-US" dirty="0">
              <a:solidFill>
                <a:srgbClr val="00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 based compression or compression by bloom filter based rough assembly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417490"/>
            <a:ext cx="9144000" cy="21006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</a:t>
            </a:r>
            <a:endParaRPr lang="en-U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6183" r="12350" b="37779"/>
          <a:stretch>
            <a:fillRect/>
          </a:stretch>
        </p:blipFill>
        <p:spPr bwMode="auto">
          <a:xfrm>
            <a:off x="0" y="4903048"/>
            <a:ext cx="5436096" cy="195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000" dirty="0" smtClean="0"/>
              <a:t>m bit array to be stored</a:t>
            </a:r>
            <a:r>
              <a:rPr lang="en-US" sz="2000" dirty="0"/>
              <a:t> </a:t>
            </a:r>
            <a:r>
              <a:rPr lang="en-US" sz="2000" dirty="0" smtClean="0"/>
              <a:t>vs. hash of </a:t>
            </a:r>
            <a:r>
              <a:rPr lang="en-US" sz="2000" dirty="0" err="1" smtClean="0"/>
              <a:t>kmers</a:t>
            </a:r>
            <a:r>
              <a:rPr lang="en-US" sz="2000" dirty="0" smtClean="0"/>
              <a:t> for de </a:t>
            </a:r>
            <a:r>
              <a:rPr lang="en-US" sz="2000" dirty="0" err="1" smtClean="0"/>
              <a:t>Bruijn</a:t>
            </a:r>
            <a:r>
              <a:rPr lang="en-US" sz="2000" dirty="0" smtClean="0"/>
              <a:t> graph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000" dirty="0" smtClean="0"/>
              <a:t>Add an element by applying </a:t>
            </a:r>
            <a:r>
              <a:rPr lang="en-US" sz="2000" i="1" dirty="0" smtClean="0"/>
              <a:t>j</a:t>
            </a:r>
            <a:r>
              <a:rPr lang="en-US" sz="2000" dirty="0"/>
              <a:t> hash functions to get </a:t>
            </a:r>
            <a:r>
              <a:rPr lang="en-US" sz="2000" i="1" dirty="0" smtClean="0"/>
              <a:t>j</a:t>
            </a:r>
            <a:r>
              <a:rPr lang="en-US" sz="2000" dirty="0"/>
              <a:t> array positions. Set </a:t>
            </a:r>
            <a:r>
              <a:rPr lang="en-US" sz="2000" dirty="0" smtClean="0"/>
              <a:t>bits at these </a:t>
            </a:r>
            <a:r>
              <a:rPr lang="en-US" sz="2000" dirty="0"/>
              <a:t>positions to </a:t>
            </a:r>
            <a:r>
              <a:rPr lang="en-US" sz="2000" dirty="0" smtClean="0"/>
              <a:t>1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000" dirty="0" smtClean="0"/>
              <a:t>Query by applying j hash functions as well – only if all return 1 accept (may be false positive) 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000" dirty="0" smtClean="0"/>
              <a:t>In quip, counting variant is used to count </a:t>
            </a:r>
            <a:r>
              <a:rPr lang="en-US" sz="2000" dirty="0" err="1" smtClean="0"/>
              <a:t>kmers</a:t>
            </a:r>
            <a:r>
              <a:rPr lang="en-US" sz="2000" dirty="0" smtClean="0"/>
              <a:t> – uses incrementing instead of insertions, m integers instead of m bits to keep </a:t>
            </a:r>
            <a:r>
              <a:rPr lang="en-US" sz="2000" dirty="0" err="1" smtClean="0"/>
              <a:t>kmers</a:t>
            </a:r>
            <a:r>
              <a:rPr lang="en-US" sz="2000" dirty="0" smtClean="0"/>
              <a:t> with sufficient </a:t>
            </a:r>
            <a:r>
              <a:rPr lang="en-US" sz="2000" dirty="0" err="1" smtClean="0"/>
              <a:t>kmers</a:t>
            </a:r>
            <a:r>
              <a:rPr lang="en-US" sz="2000" dirty="0" smtClean="0"/>
              <a:t> and construct paths probable paths for assembly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Kmer</a:t>
            </a:r>
            <a:r>
              <a:rPr lang="en-US" dirty="0" smtClean="0"/>
              <a:t> graph sizes of individual samples vs. different sized pools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1560" y="1988840"/>
          <a:ext cx="6624735" cy="3816424"/>
        </p:xfrm>
        <a:graphic>
          <a:graphicData uri="http://schemas.openxmlformats.org/drawingml/2006/table">
            <a:tbl>
              <a:tblPr/>
              <a:tblGrid>
                <a:gridCol w="1324947"/>
                <a:gridCol w="1324947"/>
                <a:gridCol w="1324947"/>
                <a:gridCol w="1324947"/>
                <a:gridCol w="1324947"/>
              </a:tblGrid>
              <a:tr h="1293095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latin typeface="Arial"/>
                        </a:rPr>
                        <a:t>sample name</a:t>
                      </a:r>
                      <a:endParaRPr lang="en-US" dirty="0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latin typeface="Arial"/>
                        </a:rPr>
                        <a:t>N50</a:t>
                      </a:r>
                      <a:endParaRPr lang="en-US" dirty="0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latin typeface="Arial"/>
                        </a:rPr>
                        <a:t>Max Node Size</a:t>
                      </a:r>
                      <a:endParaRPr lang="en-US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latin typeface="Arial"/>
                        </a:rPr>
                        <a:t>Pool</a:t>
                      </a:r>
                      <a:r>
                        <a:rPr lang="en-US" baseline="0" dirty="0" smtClean="0">
                          <a:latin typeface="Arial"/>
                        </a:rPr>
                        <a:t>ed</a:t>
                      </a:r>
                    </a:p>
                    <a:p>
                      <a:pPr fontAlgn="t"/>
                      <a:r>
                        <a:rPr lang="en-US" baseline="0" dirty="0" smtClean="0">
                          <a:latin typeface="Arial"/>
                        </a:rPr>
                        <a:t>|E|</a:t>
                      </a:r>
                      <a:endParaRPr lang="en-US" dirty="0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latin typeface="arial"/>
                        </a:rPr>
                        <a:t>Sum</a:t>
                      </a:r>
                      <a:r>
                        <a:rPr lang="en-US" baseline="0" dirty="0" smtClean="0">
                          <a:latin typeface="arial"/>
                        </a:rPr>
                        <a:t> of separate</a:t>
                      </a:r>
                    </a:p>
                    <a:p>
                      <a:pPr fontAlgn="t"/>
                      <a:r>
                        <a:rPr lang="en-US" baseline="0" dirty="0" smtClean="0">
                          <a:latin typeface="arial"/>
                        </a:rPr>
                        <a:t>|E|s</a:t>
                      </a:r>
                      <a:endParaRPr lang="en-US" dirty="0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363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latin typeface="Arial"/>
                        </a:rPr>
                        <a:t>3 </a:t>
                      </a:r>
                      <a:r>
                        <a:rPr lang="en-US" dirty="0" err="1" smtClean="0">
                          <a:latin typeface="Arial"/>
                        </a:rPr>
                        <a:t>samp</a:t>
                      </a:r>
                      <a:endParaRPr lang="en-US" dirty="0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latin typeface="Arial"/>
                        </a:rPr>
                        <a:t>744</a:t>
                      </a:r>
                      <a:endParaRPr lang="en-US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latin typeface="Arial"/>
                        </a:rPr>
                        <a:t>124475</a:t>
                      </a:r>
                      <a:endParaRPr lang="en-US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latin typeface="Arial"/>
                        </a:rPr>
                        <a:t>152M</a:t>
                      </a:r>
                      <a:endParaRPr lang="en-US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latin typeface="arial"/>
                        </a:rPr>
                        <a:t>160M</a:t>
                      </a:r>
                      <a:endParaRPr lang="en-US" dirty="0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363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latin typeface="Arial"/>
                        </a:rPr>
                        <a:t>5 </a:t>
                      </a:r>
                      <a:r>
                        <a:rPr lang="en-US" dirty="0" err="1" smtClean="0">
                          <a:latin typeface="Arial"/>
                        </a:rPr>
                        <a:t>samp</a:t>
                      </a:r>
                      <a:endParaRPr lang="en-US" dirty="0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latin typeface="Arial"/>
                        </a:rPr>
                        <a:t>610</a:t>
                      </a:r>
                      <a:endParaRPr lang="en-US" dirty="0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latin typeface="Arial"/>
                        </a:rPr>
                        <a:t>104639</a:t>
                      </a:r>
                      <a:endParaRPr lang="en-US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latin typeface="Arial"/>
                        </a:rPr>
                        <a:t>248M</a:t>
                      </a:r>
                      <a:endParaRPr lang="en-US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latin typeface="arial"/>
                        </a:rPr>
                        <a:t>265M</a:t>
                      </a:r>
                      <a:endParaRPr lang="en-US" dirty="0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363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latin typeface="Arial"/>
                        </a:rPr>
                        <a:t>7 </a:t>
                      </a:r>
                      <a:r>
                        <a:rPr lang="en-US" dirty="0" err="1" smtClean="0">
                          <a:latin typeface="Arial"/>
                        </a:rPr>
                        <a:t>samp</a:t>
                      </a:r>
                      <a:endParaRPr lang="en-US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latin typeface="Arial"/>
                        </a:rPr>
                        <a:t>452</a:t>
                      </a:r>
                      <a:endParaRPr lang="en-US" dirty="0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latin typeface="Arial"/>
                        </a:rPr>
                        <a:t>104639</a:t>
                      </a:r>
                      <a:endParaRPr lang="en-US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latin typeface="Arial"/>
                        </a:rPr>
                        <a:t>278M</a:t>
                      </a:r>
                      <a:endParaRPr lang="en-US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latin typeface="arial"/>
                        </a:rPr>
                        <a:t>401M</a:t>
                      </a:r>
                      <a:endParaRPr lang="en-US" dirty="0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24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latin typeface="Arial"/>
                        </a:rPr>
                        <a:t>10 </a:t>
                      </a:r>
                      <a:r>
                        <a:rPr lang="en-US" dirty="0" err="1" smtClean="0">
                          <a:latin typeface="Arial"/>
                        </a:rPr>
                        <a:t>samp</a:t>
                      </a:r>
                      <a:endParaRPr lang="en-US" dirty="0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latin typeface="Arial"/>
                        </a:rPr>
                        <a:t>328</a:t>
                      </a:r>
                      <a:endParaRPr lang="en-US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latin typeface="Arial"/>
                        </a:rPr>
                        <a:t>79437</a:t>
                      </a:r>
                      <a:endParaRPr lang="en-US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latin typeface="Arial"/>
                        </a:rPr>
                        <a:t>450M </a:t>
                      </a:r>
                      <a:endParaRPr lang="en-US" dirty="0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latin typeface="arial"/>
                        </a:rPr>
                        <a:t>561M</a:t>
                      </a:r>
                      <a:endParaRPr lang="en-US" dirty="0">
                        <a:latin typeface="arial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Idea: compression via shortest paths on de </a:t>
            </a:r>
            <a:r>
              <a:rPr lang="en-US" dirty="0" err="1" smtClean="0"/>
              <a:t>Bruijn</a:t>
            </a:r>
            <a:r>
              <a:rPr lang="en-US" dirty="0" smtClean="0"/>
              <a:t> graph – </a:t>
            </a:r>
            <a:r>
              <a:rPr lang="en-US" dirty="0" err="1" smtClean="0"/>
              <a:t>mmgc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 </a:t>
            </a:r>
            <a:r>
              <a:rPr lang="en-US" dirty="0" err="1" smtClean="0"/>
              <a:t>Kmer</a:t>
            </a:r>
            <a:r>
              <a:rPr lang="en-US" dirty="0" smtClean="0"/>
              <a:t> graph of all samples sharing some common source</a:t>
            </a:r>
          </a:p>
          <a:p>
            <a:r>
              <a:rPr lang="en-US" dirty="0" smtClean="0"/>
              <a:t>Encode reads as shortest paths on graph</a:t>
            </a:r>
          </a:p>
          <a:p>
            <a:pPr lvl="1"/>
            <a:r>
              <a:rPr lang="en-US" dirty="0" smtClean="0"/>
              <a:t>Each read recorded as start, end, branches taken</a:t>
            </a:r>
          </a:p>
          <a:p>
            <a:pPr lvl="1"/>
            <a:r>
              <a:rPr lang="en-US" dirty="0" smtClean="0"/>
              <a:t>Tradeoff: graph size vs. cost to encode each read: larger graph </a:t>
            </a:r>
            <a:r>
              <a:rPr lang="en-US" dirty="0" smtClean="0">
                <a:sym typeface="Wingdings" pitchFamily="2" charset="2"/>
              </a:rPr>
              <a:t> less reads requiring branching information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trend</a:t>
            </a:r>
            <a:endParaRPr lang="en-US" dirty="0"/>
          </a:p>
        </p:txBody>
      </p:sp>
      <p:pic>
        <p:nvPicPr>
          <p:cNvPr id="34818" name="Picture 2" descr="http://blogs-images.forbes.com/matthewherper/files/2011/05/cost_per_gen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39249"/>
            <a:ext cx="9144000" cy="5318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by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38150" indent="-319088">
              <a:spcAft>
                <a:spcPts val="1425"/>
              </a:spcAft>
              <a:buClr>
                <a:srgbClr val="F0AD00"/>
              </a:buClr>
              <a:buFont typeface="Wingdings 2" pitchFamily="18" charset="2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Sequencing outstripping pace set by Moore’s law</a:t>
            </a:r>
          </a:p>
          <a:p>
            <a:pPr marL="438150" indent="-319088">
              <a:spcAft>
                <a:spcPts val="1425"/>
              </a:spcAft>
              <a:buClr>
                <a:srgbClr val="F0AD00"/>
              </a:buClr>
              <a:buFont typeface="Wingdings 2" pitchFamily="18" charset="2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Identifying some associations require population scale projects – 1000G, </a:t>
            </a: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encode, disease specific studies</a:t>
            </a:r>
            <a:endParaRPr lang="en-US" dirty="0" smtClean="0">
              <a:solidFill>
                <a:srgbClr val="000000"/>
              </a:solidFill>
              <a:latin typeface="Corbel" pitchFamily="34" charset="0"/>
            </a:endParaRPr>
          </a:p>
          <a:p>
            <a:pPr marL="438150" indent="-319088">
              <a:spcAft>
                <a:spcPts val="1425"/>
              </a:spcAft>
              <a:buClr>
                <a:srgbClr val="F0AD00"/>
              </a:buClr>
              <a:buFont typeface="Wingdings 2" pitchFamily="18" charset="2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Would like to be able to revisit experimental results later, not always feasible to store samples or sequence again</a:t>
            </a:r>
          </a:p>
          <a:p>
            <a:pPr marL="438150" indent="-319088">
              <a:spcAft>
                <a:spcPts val="1425"/>
              </a:spcAft>
              <a:buClr>
                <a:srgbClr val="F0AD00"/>
              </a:buClr>
              <a:buFont typeface="Wingdings 2" pitchFamily="18" charset="2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Can either throw away some data, repeat experiments by storing samples in refrigerators, or find better means of compression</a:t>
            </a:r>
            <a:endParaRPr lang="en-US" dirty="0">
              <a:solidFill>
                <a:srgbClr val="00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by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150" indent="-319088">
              <a:spcAft>
                <a:spcPts val="1425"/>
              </a:spcAft>
              <a:buClr>
                <a:srgbClr val="F0AD00"/>
              </a:buClr>
              <a:buFont typeface="Wingdings 2" pitchFamily="18" charset="2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Given reference sequence, information contribution of each read is small</a:t>
            </a:r>
          </a:p>
          <a:p>
            <a:pPr marL="438150" indent="-319088">
              <a:spcAft>
                <a:spcPts val="1425"/>
              </a:spcAft>
              <a:buClr>
                <a:srgbClr val="F0AD00"/>
              </a:buClr>
              <a:buFont typeface="Wingdings 2" pitchFamily="18" charset="2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By way of alignment, can store only position and differences relative to reference</a:t>
            </a:r>
            <a:endParaRPr lang="en-US" dirty="0">
              <a:solidFill>
                <a:srgbClr val="00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3528" y="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Schematic of the compression technique.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3361" y="5878697"/>
            <a:ext cx="652320" cy="6523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60648"/>
            <a:ext cx="4608512" cy="6035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638132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Hsi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-Yang Fritz M et al. Genome Res. 2011;21:734-740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Copyright © 2011 by Cold Spring </a:t>
            </a:r>
            <a:r>
              <a:rPr lang="en-GB" sz="9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Harbor</a:t>
            </a:r>
            <a:r>
              <a:rPr lang="en-GB" sz="9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Laboratory Press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model given a reference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4132" t="39633" r="1764" b="36567"/>
          <a:stretch>
            <a:fillRect/>
          </a:stretch>
        </p:blipFill>
        <p:spPr bwMode="auto">
          <a:xfrm>
            <a:off x="1403648" y="1484784"/>
            <a:ext cx="5112568" cy="72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yeast_100_30X_00002_error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2204864"/>
            <a:ext cx="8697148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K-reference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8150" indent="-319088">
              <a:spcAft>
                <a:spcPts val="1425"/>
              </a:spcAft>
              <a:buClr>
                <a:srgbClr val="F0AD00"/>
              </a:buClr>
              <a:buFont typeface="Wingdings 2" pitchFamily="18" charset="2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Compress relative to k references instead of one</a:t>
            </a:r>
          </a:p>
          <a:p>
            <a:pPr marL="438150" indent="-319088">
              <a:spcAft>
                <a:spcPts val="1425"/>
              </a:spcAft>
              <a:buClr>
                <a:srgbClr val="F0AD00"/>
              </a:buClr>
              <a:buFont typeface="Wingdings 2" pitchFamily="18" charset="2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Rationale: SNP frequencies known to be population specific [IBD blocks]</a:t>
            </a:r>
          </a:p>
          <a:p>
            <a:pPr marL="438150" indent="-319088">
              <a:spcAft>
                <a:spcPts val="1425"/>
              </a:spcAft>
              <a:buClr>
                <a:srgbClr val="F0AD00"/>
              </a:buClr>
              <a:buFont typeface="Wingdings 2" pitchFamily="18" charset="2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Given many sequenced samples, assign each to one of k centers </a:t>
            </a: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and compress relative to it</a:t>
            </a:r>
            <a:endParaRPr lang="en-US" dirty="0">
              <a:solidFill>
                <a:srgbClr val="00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K-ref algorithm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38150" indent="-319088">
              <a:spcAft>
                <a:spcPts val="1425"/>
              </a:spcAft>
              <a:buClr>
                <a:srgbClr val="F0AD00"/>
              </a:buClr>
              <a:buFont typeface="Wingdings 2" pitchFamily="18" charset="2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Input: alignment file (SAM/BAM typically),  variant call file (VCF) providing </a:t>
            </a: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known SNP </a:t>
            </a: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positions and alleles for each </a:t>
            </a: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sample</a:t>
            </a:r>
          </a:p>
          <a:p>
            <a:pPr marL="438150" indent="-319088">
              <a:spcAft>
                <a:spcPts val="1425"/>
              </a:spcAft>
              <a:buClr>
                <a:srgbClr val="F0AD00"/>
              </a:buClr>
              <a:buFont typeface="Wingdings 2" pitchFamily="18" charset="2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Pick k samples as references</a:t>
            </a:r>
            <a:endParaRPr lang="en-US" dirty="0" smtClean="0">
              <a:solidFill>
                <a:srgbClr val="000000"/>
              </a:solidFill>
              <a:latin typeface="Corbel" pitchFamily="34" charset="0"/>
            </a:endParaRPr>
          </a:p>
          <a:p>
            <a:pPr marL="438150" indent="-319088">
              <a:spcAft>
                <a:spcPts val="1425"/>
              </a:spcAft>
              <a:buClr>
                <a:srgbClr val="F0AD00"/>
              </a:buClr>
              <a:buFont typeface="Wingdings 2" pitchFamily="18" charset="2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For each genome window:</a:t>
            </a:r>
          </a:p>
          <a:p>
            <a:pPr marL="863600" lvl="1" indent="-323850">
              <a:spcAft>
                <a:spcPts val="1138"/>
              </a:spcAft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Corbel" pitchFamily="34" charset="0"/>
              </a:rPr>
              <a:t>Assign </a:t>
            </a:r>
            <a:r>
              <a:rPr lang="en-US" sz="3200" dirty="0" smtClean="0">
                <a:solidFill>
                  <a:srgbClr val="000000"/>
                </a:solidFill>
                <a:latin typeface="Corbel" pitchFamily="34" charset="0"/>
              </a:rPr>
              <a:t>alleles from VCF files at SNP positions for each reference</a:t>
            </a:r>
          </a:p>
          <a:p>
            <a:pPr marL="863600" lvl="1" indent="-323850">
              <a:spcAft>
                <a:spcPts val="1138"/>
              </a:spcAft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Corbel" pitchFamily="34" charset="0"/>
              </a:rPr>
              <a:t>Calculate Hamming distances between VCFs from each sample to all references</a:t>
            </a:r>
            <a:endParaRPr lang="en-US" sz="3200" dirty="0">
              <a:solidFill>
                <a:srgbClr val="00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K-ref algorithm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38150" indent="-319088">
              <a:spcAft>
                <a:spcPts val="1425"/>
              </a:spcAft>
              <a:buClr>
                <a:srgbClr val="F0AD00"/>
              </a:buClr>
              <a:buFont typeface="Wingdings 2" pitchFamily="18" charset="2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rbel" pitchFamily="34" charset="0"/>
              </a:rPr>
              <a:t>For each genome window (cont'd):</a:t>
            </a:r>
          </a:p>
          <a:p>
            <a:pPr marL="863600" lvl="1" indent="-323850">
              <a:spcAft>
                <a:spcPts val="1138"/>
              </a:spcAft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Corbel" pitchFamily="34" charset="0"/>
              </a:rPr>
              <a:t>Assign each sample to the closest reference (center)</a:t>
            </a:r>
          </a:p>
          <a:p>
            <a:pPr marL="863600" lvl="1" indent="-323850">
              <a:spcAft>
                <a:spcPts val="1138"/>
              </a:spcAft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Corbel" pitchFamily="34" charset="0"/>
              </a:rPr>
              <a:t>Calculate consensus sequence of each cluster</a:t>
            </a:r>
          </a:p>
          <a:p>
            <a:pPr marL="863600" lvl="1" indent="-323850">
              <a:spcAft>
                <a:spcPts val="1138"/>
              </a:spcAft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Corbel" pitchFamily="34" charset="0"/>
              </a:rPr>
              <a:t>Use consensus </a:t>
            </a:r>
            <a:r>
              <a:rPr lang="en-US" sz="3200" dirty="0" smtClean="0">
                <a:solidFill>
                  <a:srgbClr val="000000"/>
                </a:solidFill>
                <a:latin typeface="Corbel" pitchFamily="34" charset="0"/>
              </a:rPr>
              <a:t>sequence within each cluster as new </a:t>
            </a:r>
            <a:r>
              <a:rPr lang="en-US" sz="3200" dirty="0" smtClean="0">
                <a:solidFill>
                  <a:srgbClr val="000000"/>
                </a:solidFill>
                <a:latin typeface="Corbel" pitchFamily="34" charset="0"/>
              </a:rPr>
              <a:t>centers, iterate </a:t>
            </a:r>
            <a:r>
              <a:rPr lang="en-US" sz="3200" dirty="0" smtClean="0">
                <a:solidFill>
                  <a:srgbClr val="000000"/>
                </a:solidFill>
                <a:latin typeface="Corbel" pitchFamily="34" charset="0"/>
              </a:rPr>
              <a:t>(assignment/consensus calc) until </a:t>
            </a:r>
            <a:r>
              <a:rPr lang="en-US" sz="3200" dirty="0" smtClean="0">
                <a:solidFill>
                  <a:srgbClr val="000000"/>
                </a:solidFill>
                <a:latin typeface="Corbel" pitchFamily="34" charset="0"/>
              </a:rPr>
              <a:t>no change in </a:t>
            </a:r>
            <a:r>
              <a:rPr lang="en-US" sz="3200" dirty="0" smtClean="0">
                <a:solidFill>
                  <a:srgbClr val="000000"/>
                </a:solidFill>
                <a:latin typeface="Corbel" pitchFamily="34" charset="0"/>
              </a:rPr>
              <a:t>centers</a:t>
            </a:r>
            <a:endParaRPr lang="en-US" sz="3600" dirty="0">
              <a:solidFill>
                <a:srgbClr val="000000"/>
              </a:solidFill>
              <a:latin typeface="Corbel" pitchFamily="34" charset="0"/>
            </a:endParaRPr>
          </a:p>
          <a:p>
            <a:pPr marL="570992" indent="-323850">
              <a:spcAft>
                <a:spcPts val="1138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Corbel" pitchFamily="34" charset="0"/>
              </a:rPr>
              <a:t>given clusters, compress each set of reads relative to its cluster center</a:t>
            </a:r>
            <a:endParaRPr lang="en-US" sz="3600" dirty="0" smtClean="0">
              <a:solidFill>
                <a:srgbClr val="00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2881</TotalTime>
  <Words>914</Words>
  <Application>Microsoft Office PowerPoint</Application>
  <PresentationFormat>On-screen Show (4:3)</PresentationFormat>
  <Paragraphs>126</Paragraphs>
  <Slides>18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The big squeeze </vt:lpstr>
      <vt:lpstr>Sequencing trend</vt:lpstr>
      <vt:lpstr>Compression by reference</vt:lpstr>
      <vt:lpstr>Compression by reference</vt:lpstr>
      <vt:lpstr>Slide 5</vt:lpstr>
      <vt:lpstr>Cost model given a reference</vt:lpstr>
      <vt:lpstr>K-reference idea</vt:lpstr>
      <vt:lpstr>K-ref algorithm sketch</vt:lpstr>
      <vt:lpstr>K-ref algorithm sketch</vt:lpstr>
      <vt:lpstr>Cost model – k references</vt:lpstr>
      <vt:lpstr>Attempt to reduce b</vt:lpstr>
      <vt:lpstr>K-ref results</vt:lpstr>
      <vt:lpstr>K-ref algorithm </vt:lpstr>
      <vt:lpstr>1000G Unmapped reads</vt:lpstr>
      <vt:lpstr>quip</vt:lpstr>
      <vt:lpstr>Bloom filter</vt:lpstr>
      <vt:lpstr>Kmer graph sizes of individual samples vs. different sized pools</vt:lpstr>
      <vt:lpstr>Idea: compression via shortest paths on de Bruijn graph – mmgc?</vt:lpstr>
    </vt:vector>
  </TitlesOfParts>
  <Company>School of 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squeeze</dc:title>
  <dc:creator>roye rozov</dc:creator>
  <cp:lastModifiedBy>Ron Shamir</cp:lastModifiedBy>
  <cp:revision>76</cp:revision>
  <dcterms:created xsi:type="dcterms:W3CDTF">2012-10-29T10:07:31Z</dcterms:created>
  <dcterms:modified xsi:type="dcterms:W3CDTF">2012-10-31T09:31:50Z</dcterms:modified>
</cp:coreProperties>
</file>